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B5CD2-8E19-4BCA-8FE2-BA4E952EE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4979F5-A13F-4DF0-B3CA-A46E5567C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94160-EE3D-40F0-91E6-A614D6E4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13076-C889-407A-9C78-D058CAAB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1BCEB-3D56-497E-B66C-64DDDBD8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21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BEB6B-6D9D-47C5-BC37-49B9D9653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64A260-F005-4BD9-9A7F-AFD31810A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29FA77-563F-4132-ACDC-D9C481BA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66E3FF-2115-46F1-82DE-C9CF88D6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0CA4D2-889E-427D-B29F-CED60020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56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7015CB9-AD16-4BE1-9FA4-FBAF533F5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09E645-907A-423E-BBF9-82CEA166B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4B481F-EE88-4E24-93D3-1DEFD6606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A5E1A3-5C40-46CC-9401-8000B7D8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E2C2D5-DFAE-43AE-9683-3077B7781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31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CADCA6-ED74-4C13-8A69-F13F129B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A423B5-AFE2-4401-B4CB-2D6B53DFD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C50CF-3AC2-4FCF-9DE3-4C17A406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96595-ED44-4AB4-8961-91229AC6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9AF4FE-6119-4CAA-851C-5E4BA6DE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94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CB603-62DC-4548-BBB5-5CB80340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238DC5-1F43-4244-BB41-1D8265107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0B806B-EED1-4A5A-969A-B095807C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8C66-7C28-410C-9AEA-AEF378514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BBECF0-9C97-4773-BAA2-450511D5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1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B23FB-3640-4324-86A2-110E5847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774FB-5792-4ABD-9BF2-25553F3E7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FC5B29-7800-4A8A-8DF3-EA9664911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47B43F-84AA-4E16-B038-E55F6A66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EFFFA7-BBB7-49F8-B2CC-7649953C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FAB0E0-3017-49E3-BDAA-7244F0FE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46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C7F62-33F8-4855-90E3-03D67D48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D57F8-D445-47A9-B243-C426A71B3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26B829-A4FF-4CD5-862B-2990C28C1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8B98E3-B200-4D88-9A1E-15989FA2A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C1F6A5-0C4D-4DAF-91CC-F497D2C0E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EB11F6-8B09-4112-AA3A-2D8E8094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916C32-7BC2-4558-B2B4-265B25A4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2726F9-4834-4E56-8329-C41641DF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39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788CE-05CC-47EB-BAEB-02991884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4D25DF-2DB7-4222-8C31-A45AFE8B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865EF9-CF32-4881-AED8-47218396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1B10B1-C51B-40B6-97E5-A8139921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97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17DA29-B4F1-4189-B18A-41CE6670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9FD006-EB88-4131-A01F-88779E37F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53F39D-CC39-472F-ACA0-BBA72866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95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D2D04-69B4-4C30-A392-432B8867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F0F13-4F3F-4457-B1C8-5D3CA5E9A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7A5B35-23AB-4C82-B027-383492904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8F98C8-963B-4CBF-BE93-ED955571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3C445E-F50B-4925-A207-502602CF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D7790D-C21A-4CE8-888F-EB06E765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54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C09D7-43BA-49C7-B6AD-F660A8BD5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EB4E58-3BF6-4FA6-A1E9-1F91D812A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F7D07C-D79A-4BB4-92D6-826EFFD8E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0BCFCD-D5A6-4F89-96CA-65D28CB8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6362F6-626C-4AD8-9543-C56C0576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13A029-3D41-480D-B861-47D7738A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2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ADFD99-B760-4ECE-9989-DF2C8E8E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EBCF93-00FA-4960-8611-39520A909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26960B-195C-4A45-B412-6F682EA3B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CF57C-AF32-4E34-BFB1-ED822C975FEA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48C7F6-8220-4470-9B7D-F4DD0E59F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0B3FA6-50E0-4CCF-99D4-7757E1B2B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606B3-47D5-4424-B97D-1D5442001B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1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A4C5C-FC97-445E-92FE-594E977F4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69988"/>
            <a:ext cx="9144000" cy="2439988"/>
          </a:xfrm>
        </p:spPr>
        <p:txBody>
          <a:bodyPr/>
          <a:lstStyle/>
          <a:p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 Platform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147688-FD1D-4080-989C-D802AFC03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5913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一款集知识输出与实时动态为一体的</a:t>
            </a:r>
            <a:r>
              <a:rPr lang="en-US" altLang="zh-CN" sz="36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</a:p>
          <a:p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86335E-2153-4612-A668-598A3FA9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6492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24C4C46A-D2C3-455F-8EA2-AC6CFD743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224" y="6121399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0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976FC-E853-460B-AE6D-35A6D66A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85876"/>
            <a:ext cx="10429875" cy="1035050"/>
          </a:xfrm>
        </p:spPr>
        <p:txBody>
          <a:bodyPr>
            <a:normAutofit/>
          </a:bodyPr>
          <a:lstStyle/>
          <a:p>
            <a:pPr algn="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——  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 通 态 势</a:t>
            </a:r>
            <a:endParaRPr lang="zh-CN" altLang="en-US" sz="2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17DEF-B467-4DE7-86E1-37BD0C4B4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37" y="24352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</a:rPr>
              <a:t>城 市 级 多 元 异 构 数 据 融 合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</a:rPr>
              <a:t>态 势 评 价 更 全 面 更 准 确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</a:rPr>
              <a:t>多 维 统 一 的 交 通 指 标 体 系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5349EF8-91F7-444B-9F69-365DC17EDCC2}"/>
              </a:ext>
            </a:extLst>
          </p:cNvPr>
          <p:cNvSpPr txBox="1">
            <a:spLocks/>
          </p:cNvSpPr>
          <p:nvPr/>
        </p:nvSpPr>
        <p:spPr>
          <a:xfrm>
            <a:off x="990600" y="460376"/>
            <a:ext cx="10429875" cy="103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智能价值</a:t>
            </a:r>
            <a:endParaRPr lang="zh-CN" altLang="en-US"/>
          </a:p>
        </p:txBody>
      </p:sp>
      <p:pic>
        <p:nvPicPr>
          <p:cNvPr id="5" name="10">
            <a:hlinkClick r:id="" action="ppaction://media"/>
            <a:extLst>
              <a:ext uri="{FF2B5EF4-FFF2-40B4-BE49-F238E27FC236}">
                <a16:creationId xmlns:a16="http://schemas.microsoft.com/office/drawing/2014/main" id="{77296ABF-2162-4FD9-94A3-33FB4A67F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0" y="5572124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9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EBA8F-2D68-4E29-A11D-D22744BA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用户画像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莹莹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19E881C-BCC6-4E64-8F09-3414F837D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19" y="2285941"/>
            <a:ext cx="2447981" cy="2599625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16E2B68-E7D6-4184-9DFC-FD4841BDAA2A}"/>
              </a:ext>
            </a:extLst>
          </p:cNvPr>
          <p:cNvSpPr txBox="1"/>
          <p:nvPr/>
        </p:nvSpPr>
        <p:spPr>
          <a:xfrm>
            <a:off x="923925" y="2143125"/>
            <a:ext cx="6257925" cy="261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代表群体：以家庭为主的妇女</a:t>
            </a:r>
            <a:endParaRPr lang="en-US" altLang="zh-CN" sz="28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年龄：</a:t>
            </a:r>
            <a:r>
              <a:rPr lang="en-US" altLang="zh-CN" sz="2800">
                <a:solidFill>
                  <a:schemeClr val="bg1"/>
                </a:solidFill>
              </a:rPr>
              <a:t>30</a:t>
            </a:r>
            <a:r>
              <a:rPr lang="zh-CN" altLang="en-US" sz="2800">
                <a:solidFill>
                  <a:schemeClr val="bg1"/>
                </a:solidFill>
              </a:rPr>
              <a:t>岁</a:t>
            </a:r>
            <a:endParaRPr lang="en-US" altLang="zh-CN" sz="28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婚姻状况：已婚且有孩子</a:t>
            </a:r>
            <a:endParaRPr lang="en-US" altLang="zh-CN" sz="28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痛点：对艺术领域不太了解</a:t>
            </a:r>
          </a:p>
        </p:txBody>
      </p:sp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C25EEB4F-40FD-436B-9C82-2AE7D0FE9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450" y="5740400"/>
            <a:ext cx="603250" cy="6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5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EBA8F-2D68-4E29-A11D-D22744BA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用户场景与需求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E490D2-6BE2-497C-8685-EC7417DBAE0E}"/>
              </a:ext>
            </a:extLst>
          </p:cNvPr>
          <p:cNvSpPr txBox="1"/>
          <p:nvPr/>
        </p:nvSpPr>
        <p:spPr>
          <a:xfrm>
            <a:off x="1209675" y="2057400"/>
            <a:ext cx="9029700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场景痛点一：无法为对画作感兴趣的儿子解答疑惑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场景痛点二：儿子年龄小身高矮，希望错峰观展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需求一：随时随地以最便捷的方式获知画作背景信息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拍照识画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需求二：前往场馆前获知实时人流信息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人流密度热力图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4C72AEBD-D471-41B0-8A90-6159A6492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1925" y="573087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1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EBA8F-2D68-4E29-A11D-D22744BA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用户画像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天天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6E2B68-E7D6-4184-9DFC-FD4841BDAA2A}"/>
              </a:ext>
            </a:extLst>
          </p:cNvPr>
          <p:cNvSpPr txBox="1"/>
          <p:nvPr/>
        </p:nvSpPr>
        <p:spPr>
          <a:xfrm>
            <a:off x="1104900" y="2123001"/>
            <a:ext cx="6257925" cy="261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代表群体：爱好艺术的上班族</a:t>
            </a:r>
            <a:endParaRPr lang="en-US" altLang="zh-CN" sz="28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年龄：</a:t>
            </a:r>
            <a:r>
              <a:rPr lang="en-US" altLang="zh-CN" sz="2800">
                <a:solidFill>
                  <a:schemeClr val="bg1"/>
                </a:solidFill>
              </a:rPr>
              <a:t>25</a:t>
            </a:r>
            <a:r>
              <a:rPr lang="zh-CN" altLang="en-US" sz="2800">
                <a:solidFill>
                  <a:schemeClr val="bg1"/>
                </a:solidFill>
              </a:rPr>
              <a:t>岁</a:t>
            </a:r>
            <a:endParaRPr lang="en-US" altLang="zh-CN" sz="28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婚姻状况：未婚</a:t>
            </a:r>
            <a:endParaRPr lang="en-US" altLang="zh-CN" sz="28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bg1"/>
                </a:solidFill>
              </a:rPr>
              <a:t>痛点：休闲时间有限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A8C3C40-FBAD-4DA8-A873-482A9F675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71" y="2294965"/>
            <a:ext cx="2482658" cy="2460158"/>
          </a:xfrm>
        </p:spPr>
      </p:pic>
      <p:pic>
        <p:nvPicPr>
          <p:cNvPr id="3" name="13">
            <a:hlinkClick r:id="" action="ppaction://media"/>
            <a:extLst>
              <a:ext uri="{FF2B5EF4-FFF2-40B4-BE49-F238E27FC236}">
                <a16:creationId xmlns:a16="http://schemas.microsoft.com/office/drawing/2014/main" id="{39DC9ADA-1B69-491A-936D-52BC86685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375" y="5597525"/>
            <a:ext cx="58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1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EBA8F-2D68-4E29-A11D-D22744BA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775"/>
            <a:ext cx="10515600" cy="1325563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用户场景与需求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E490D2-6BE2-497C-8685-EC7417DBAE0E}"/>
              </a:ext>
            </a:extLst>
          </p:cNvPr>
          <p:cNvSpPr txBox="1"/>
          <p:nvPr/>
        </p:nvSpPr>
        <p:spPr>
          <a:xfrm>
            <a:off x="1209675" y="2533650"/>
            <a:ext cx="902970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场景痛点一：休息日还需要处理个别工作，但希望可以抽空观展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需求一：在家就可以获知场馆的实时人流量及周边基本路况</a:t>
            </a:r>
            <a:endParaRPr lang="en-US" altLang="zh-CN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F12E1A93-39C5-4FDC-AFAC-E2F421C31F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124" y="5426074"/>
            <a:ext cx="688975" cy="6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4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0AADF-A0A3-4F93-BB97-C41D4F44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1075" cy="6130925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原型关键页面一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975A706-8473-4742-96C8-0B6F7D8AF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4175" y="319818"/>
            <a:ext cx="7505700" cy="6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66ED9954-810A-4C81-A6D6-BFA8D7AE44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A3DB8F1-45B7-45B4-BB84-174863624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15">
            <a:hlinkClick r:id="" action="ppaction://media"/>
            <a:extLst>
              <a:ext uri="{FF2B5EF4-FFF2-40B4-BE49-F238E27FC236}">
                <a16:creationId xmlns:a16="http://schemas.microsoft.com/office/drawing/2014/main" id="{31AEF785-D3B8-417A-93AF-95E66A80E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7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0AADF-A0A3-4F93-BB97-C41D4F44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1075" cy="6130925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原型关键页面二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D9954-810A-4C81-A6D6-BFA8D7AE44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A3DB8F1-45B7-45B4-BB84-174863624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0AF1537-DC59-4372-8543-8BCBAD17C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49" y="261257"/>
            <a:ext cx="7391402" cy="6335486"/>
          </a:xfrm>
        </p:spPr>
      </p:pic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D619B1A1-8D5B-4EDA-8597-BDC013741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0599" y="5502274"/>
            <a:ext cx="708025" cy="7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0AADF-A0A3-4F93-BB97-C41D4F44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1257"/>
            <a:ext cx="2028824" cy="200977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b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运用一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D9954-810A-4C81-A6D6-BFA8D7AE44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A3DB8F1-45B7-45B4-BB84-174863624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A357066E-10C9-41CD-A31D-28EE9CFD8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8677D0B1-D9DE-48E4-A271-105B40EBE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33" y="189933"/>
            <a:ext cx="6231934" cy="6478134"/>
          </a:xfrm>
        </p:spPr>
      </p:pic>
      <p:pic>
        <p:nvPicPr>
          <p:cNvPr id="3" name="17">
            <a:hlinkClick r:id="" action="ppaction://media"/>
            <a:extLst>
              <a:ext uri="{FF2B5EF4-FFF2-40B4-BE49-F238E27FC236}">
                <a16:creationId xmlns:a16="http://schemas.microsoft.com/office/drawing/2014/main" id="{3C0BDD62-D605-473D-A11B-E5233C10E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6749" y="5673724"/>
            <a:ext cx="57467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0AADF-A0A3-4F93-BB97-C41D4F44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1257"/>
            <a:ext cx="2028824" cy="200977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b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运用二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D9954-810A-4C81-A6D6-BFA8D7AE44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3A3DB8F1-45B7-45B4-BB84-174863624B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E70ADA7-3EF3-442E-B3E0-87D287C82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22" y="304800"/>
            <a:ext cx="6088556" cy="6248400"/>
          </a:xfr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A357066E-10C9-41CD-A31D-28EE9CFD8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hlinkClick r:id="" action="ppaction://media"/>
            <a:extLst>
              <a:ext uri="{FF2B5EF4-FFF2-40B4-BE49-F238E27FC236}">
                <a16:creationId xmlns:a16="http://schemas.microsoft.com/office/drawing/2014/main" id="{2D742DC0-3210-4C97-B33E-4D80C889F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774" y="5149849"/>
            <a:ext cx="555625" cy="5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9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797F0E-307D-44AB-BD9A-FD7F1CA3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96837"/>
            <a:ext cx="10515600" cy="989013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产品使用可行性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050AD-93FC-482A-AF78-C569C142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1257300"/>
            <a:ext cx="11496675" cy="536892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900" b="1">
                <a:solidFill>
                  <a:schemeClr val="bg1"/>
                </a:solidFill>
              </a:rPr>
              <a:t>Viability</a:t>
            </a:r>
            <a:r>
              <a:rPr lang="zh-CN" altLang="en-US" sz="2900" b="1">
                <a:solidFill>
                  <a:schemeClr val="bg1"/>
                </a:solidFill>
              </a:rPr>
              <a:t>（商业可行性）：</a:t>
            </a:r>
            <a:endParaRPr lang="en-US" altLang="zh-CN" sz="29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900">
                <a:solidFill>
                  <a:schemeClr val="bg1"/>
                </a:solidFill>
              </a:rPr>
              <a:t>场馆内部通过对不同展区人流量的对比，可以使管理人员统计各个区域的吸引率和繁忙度，从而对展位进行合理分布，提高用户满意度；</a:t>
            </a:r>
          </a:p>
          <a:p>
            <a:pPr>
              <a:lnSpc>
                <a:spcPct val="120000"/>
              </a:lnSpc>
            </a:pPr>
            <a:r>
              <a:rPr lang="zh-CN" altLang="en-US" sz="2900">
                <a:solidFill>
                  <a:schemeClr val="bg1"/>
                </a:solidFill>
              </a:rPr>
              <a:t>能够帮助场馆的管理控制人流，避免因客流过多而造成突发的安全事故；</a:t>
            </a:r>
            <a:endParaRPr lang="en-US" altLang="zh-CN" sz="29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29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900" b="1">
                <a:solidFill>
                  <a:schemeClr val="bg1"/>
                </a:solidFill>
              </a:rPr>
              <a:t>Feasibility</a:t>
            </a:r>
            <a:r>
              <a:rPr lang="zh-CN" altLang="en-US" sz="2900" b="1">
                <a:solidFill>
                  <a:schemeClr val="bg1"/>
                </a:solidFill>
              </a:rPr>
              <a:t>（技术可行性）：</a:t>
            </a:r>
          </a:p>
          <a:p>
            <a:pPr>
              <a:lnSpc>
                <a:spcPct val="120000"/>
              </a:lnSpc>
            </a:pPr>
            <a:r>
              <a:rPr lang="zh-CN" altLang="en-US" sz="2900">
                <a:solidFill>
                  <a:schemeClr val="bg1"/>
                </a:solidFill>
              </a:rPr>
              <a:t>具有明确的核心价值和满足用户的使用需求；</a:t>
            </a:r>
          </a:p>
          <a:p>
            <a:pPr>
              <a:lnSpc>
                <a:spcPct val="120000"/>
              </a:lnSpc>
            </a:pPr>
            <a:r>
              <a:rPr lang="zh-CN" altLang="en-US" sz="2900">
                <a:solidFill>
                  <a:schemeClr val="bg1"/>
                </a:solidFill>
              </a:rPr>
              <a:t>与其他多人检测对比之后，本产品使用的人流量检测技术精准度高，满足用户痛点的使用场景；</a:t>
            </a:r>
            <a:endParaRPr lang="en-US" altLang="zh-CN" sz="29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90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900" b="1">
                <a:solidFill>
                  <a:schemeClr val="bg1"/>
                </a:solidFill>
              </a:rPr>
              <a:t>Desirability</a:t>
            </a:r>
            <a:r>
              <a:rPr lang="zh-CN" altLang="en-US" sz="2900" b="1">
                <a:solidFill>
                  <a:schemeClr val="bg1"/>
                </a:solidFill>
              </a:rPr>
              <a:t>（用户可欲性）：</a:t>
            </a:r>
          </a:p>
          <a:p>
            <a:pPr>
              <a:lnSpc>
                <a:spcPct val="120000"/>
              </a:lnSpc>
            </a:pPr>
            <a:r>
              <a:rPr lang="zh-CN" altLang="en-US" sz="2900">
                <a:solidFill>
                  <a:schemeClr val="bg1"/>
                </a:solidFill>
              </a:rPr>
              <a:t>用户需求显著，本产品的最小可行性功能满足用户基本需求；</a:t>
            </a:r>
          </a:p>
          <a:p>
            <a:pPr>
              <a:lnSpc>
                <a:spcPct val="120000"/>
              </a:lnSpc>
            </a:pPr>
            <a:r>
              <a:rPr lang="zh-CN" altLang="en-US" sz="2900">
                <a:solidFill>
                  <a:schemeClr val="bg1"/>
                </a:solidFill>
              </a:rPr>
              <a:t>用户群体广泛，且可获取的信息量较全面，产品的市场未来需求趋势在逐步增长。</a:t>
            </a: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F1F2979-8437-4E2A-84AA-0FBF8CA2D4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45725" y="5600700"/>
            <a:ext cx="603250" cy="6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D93DF-DF04-41D8-B855-AF7A4C9B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050"/>
            <a:ext cx="10515600" cy="1325563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核心价值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8780C6-1A68-4600-B413-128D78174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5700"/>
            <a:ext cx="6067425" cy="4175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用户想要了解一幅艺术品时往往只能通过搜索名称，使用本产品的拍照识画功能即可将图片内容转化为文本叙述知识，任何地点任何时间均可获取画作背景信息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4308BD-4B82-4057-8291-785197B1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87" y="1985962"/>
            <a:ext cx="3057526" cy="3057526"/>
          </a:xfrm>
          <a:prstGeom prst="rect">
            <a:avLst/>
          </a:prstGeom>
        </p:spPr>
      </p:pic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E11ECAAB-FAF4-4978-8A2F-B3A9714A4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1475" y="5886450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5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78093-90EA-40FD-A508-28985240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943227"/>
            <a:ext cx="10515600" cy="181332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b="1">
                <a:solidFill>
                  <a:schemeClr val="bg1"/>
                </a:solidFill>
              </a:rPr>
              <a:t>利于用户提升观展体验感</a:t>
            </a:r>
            <a:endParaRPr lang="en-US" altLang="zh-CN" b="1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b="1">
                <a:solidFill>
                  <a:schemeClr val="bg1"/>
                </a:solidFill>
              </a:rPr>
              <a:t>在日常生活中更加便捷的获取与艺术相关的知识</a:t>
            </a:r>
            <a:endParaRPr lang="en-US" altLang="zh-CN" b="1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zh-CN" altLang="en-US" b="1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D555218-F294-4CDC-86F3-AAA4F77C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6901"/>
            <a:ext cx="10515600" cy="1047750"/>
          </a:xfrm>
        </p:spPr>
        <p:txBody>
          <a:bodyPr>
            <a:norm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 Platform</a:t>
            </a:r>
            <a:endParaRPr lang="zh-CN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64C9F-ABE0-4875-9282-ACA4D780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29686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9E22C7-667D-47DA-918C-E5475C90A914}"/>
              </a:ext>
            </a:extLst>
          </p:cNvPr>
          <p:cNvSpPr txBox="1"/>
          <p:nvPr/>
        </p:nvSpPr>
        <p:spPr>
          <a:xfrm>
            <a:off x="1028699" y="509845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u="sng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    谢    您    的    观    看</a:t>
            </a:r>
          </a:p>
        </p:txBody>
      </p:sp>
      <p:pic>
        <p:nvPicPr>
          <p:cNvPr id="2" name="20">
            <a:hlinkClick r:id="" action="ppaction://media"/>
            <a:extLst>
              <a:ext uri="{FF2B5EF4-FFF2-40B4-BE49-F238E27FC236}">
                <a16:creationId xmlns:a16="http://schemas.microsoft.com/office/drawing/2014/main" id="{3DB1CF11-3A61-4734-8E23-FAC0C8D77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361387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8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1447F-3A5C-48E8-9197-730187F21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9950"/>
            <a:ext cx="10515600" cy="1325563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核心价值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便捷性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7BD3C-21B4-4DD4-BDDA-EF91A2FF9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3800"/>
            <a:ext cx="5705475" cy="38227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参观一个展览，最怕的就是遇到浏览高峰时间段，使用本产品切换至“场馆”页面，即可获得馆内人流量的实时动态，是拥挤还是稀疏，一秒隔空获知！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6DD601-26BD-48FC-AE70-25C40078A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5273">
            <a:off x="7753350" y="1790700"/>
            <a:ext cx="3276600" cy="3276600"/>
          </a:xfrm>
          <a:prstGeom prst="rect">
            <a:avLst/>
          </a:prstGeom>
        </p:spPr>
      </p:pic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7367DD42-D4BF-4A82-B1BA-EA3364BDB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26699" y="5768975"/>
            <a:ext cx="584201" cy="5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F6CFB-F5E4-43ED-ABC0-5BB145DA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50"/>
            <a:ext cx="10515600" cy="1325563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核心价值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简易性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FDBE05-4AD4-4612-A93A-7F4AD6DA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7125"/>
            <a:ext cx="5886450" cy="3927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前往场馆之前，可以一目了然获知途经道路的基本路况，在本产品的“场馆”界面即可快速获知场馆周边道路的交通态势，有助于用户选择最优路线节约时间成本。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1E77C6-CF6E-4F04-A682-D0C2838FC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1990725"/>
            <a:ext cx="2876550" cy="2876550"/>
          </a:xfrm>
          <a:prstGeom prst="rect">
            <a:avLst/>
          </a:prstGeom>
        </p:spPr>
      </p:pic>
      <p:pic>
        <p:nvPicPr>
          <p:cNvPr id="6" name="4">
            <a:hlinkClick r:id="" action="ppaction://media"/>
            <a:extLst>
              <a:ext uri="{FF2B5EF4-FFF2-40B4-BE49-F238E27FC236}">
                <a16:creationId xmlns:a16="http://schemas.microsoft.com/office/drawing/2014/main" id="{615F6B58-CA27-4DAE-B3B4-25B102235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1400" y="5759450"/>
            <a:ext cx="56515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092C7-46AE-4EA3-9272-39B84B38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0"/>
            <a:ext cx="10515600" cy="1325563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7DF39-1E9F-4F23-BBE1-22AD5D93D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71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功能：拍照识画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API</a:t>
            </a:r>
            <a:r>
              <a:rPr lang="zh-CN" altLang="en-US">
                <a:solidFill>
                  <a:schemeClr val="bg1"/>
                </a:solidFill>
              </a:rPr>
              <a:t>：百度智能云之通用物体与场景识别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结果：返回百科信息</a:t>
            </a: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92CE3B59-CB6D-499F-900C-58E799DC9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8949" y="5626099"/>
            <a:ext cx="57467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4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C2E61-09C1-43DF-A5E3-97FDA240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275"/>
            <a:ext cx="10515600" cy="1325563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178A8D-0D63-49B0-822E-79C2A8324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807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功能：人流量热力图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API</a:t>
            </a:r>
            <a:r>
              <a:rPr lang="zh-CN" altLang="en-US">
                <a:solidFill>
                  <a:schemeClr val="bg1"/>
                </a:solidFill>
              </a:rPr>
              <a:t>：百度</a:t>
            </a:r>
            <a:r>
              <a:rPr lang="en-US" altLang="zh-CN">
                <a:solidFill>
                  <a:schemeClr val="bg1"/>
                </a:solidFill>
              </a:rPr>
              <a:t>AI</a:t>
            </a:r>
            <a:r>
              <a:rPr lang="zh-CN" altLang="en-US">
                <a:solidFill>
                  <a:schemeClr val="bg1"/>
                </a:solidFill>
              </a:rPr>
              <a:t>之人流量统计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结果：返回具体人数数据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数据转换：在地图上以热力图形式呈现，告诉用户人流密度情况</a:t>
            </a:r>
          </a:p>
        </p:txBody>
      </p:sp>
      <p:pic>
        <p:nvPicPr>
          <p:cNvPr id="4" name="6">
            <a:hlinkClick r:id="" action="ppaction://media"/>
            <a:extLst>
              <a:ext uri="{FF2B5EF4-FFF2-40B4-BE49-F238E27FC236}">
                <a16:creationId xmlns:a16="http://schemas.microsoft.com/office/drawing/2014/main" id="{C1623783-2DE8-4EEB-82F9-F41D72404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5299" y="5776912"/>
            <a:ext cx="555625" cy="5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0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85422-48F2-464C-959B-733AE7C9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/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次优先级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6CA36-057A-4172-9195-65B5E4592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60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功能：道路基本路况</a:t>
            </a:r>
            <a:endParaRPr lang="en-US" altLang="zh-CN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API</a:t>
            </a:r>
            <a:r>
              <a:rPr lang="zh-CN" altLang="en-US">
                <a:solidFill>
                  <a:schemeClr val="bg1"/>
                </a:solidFill>
              </a:rPr>
              <a:t>：高德地图之交通态势</a:t>
            </a:r>
            <a:r>
              <a:rPr lang="en-US" altLang="zh-CN">
                <a:solidFill>
                  <a:schemeClr val="bg1"/>
                </a:solidFill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结果：返回文本信息，告诉用户车流密度情况</a:t>
            </a:r>
          </a:p>
        </p:txBody>
      </p:sp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40F2B68B-2ADA-4658-8304-F565BE92F4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8099" y="5368924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976FC-E853-460B-AE6D-35A6D66A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85876"/>
            <a:ext cx="10429875" cy="1035050"/>
          </a:xfrm>
        </p:spPr>
        <p:txBody>
          <a:bodyPr>
            <a:normAutofit/>
          </a:bodyPr>
          <a:lstStyle/>
          <a:p>
            <a:pPr algn="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——  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  用  物  体  和  场  景  识  别</a:t>
            </a:r>
            <a:endParaRPr lang="zh-CN" altLang="en-US" sz="2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17DEF-B467-4DE7-86E1-37BD0C4B4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37" y="24352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</a:rPr>
              <a:t>识 别 精 准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</a:rPr>
              <a:t>稳 定 高 效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</a:rPr>
              <a:t>简 单 易 用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5349EF8-91F7-444B-9F69-365DC17EDCC2}"/>
              </a:ext>
            </a:extLst>
          </p:cNvPr>
          <p:cNvSpPr txBox="1">
            <a:spLocks/>
          </p:cNvSpPr>
          <p:nvPr/>
        </p:nvSpPr>
        <p:spPr>
          <a:xfrm>
            <a:off x="990600" y="460376"/>
            <a:ext cx="10429875" cy="103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智能价值</a:t>
            </a:r>
            <a:endParaRPr lang="zh-CN" altLang="en-US"/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51127323-9809-4614-8FC2-A43B7D650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2900" y="5775324"/>
            <a:ext cx="622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976FC-E853-460B-AE6D-35A6D66A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85876"/>
            <a:ext cx="10429875" cy="1035050"/>
          </a:xfrm>
        </p:spPr>
        <p:txBody>
          <a:bodyPr>
            <a:normAutofit/>
          </a:bodyPr>
          <a:lstStyle/>
          <a:p>
            <a:pPr algn="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——  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 流 量 统 计</a:t>
            </a:r>
            <a:endParaRPr lang="zh-CN" altLang="en-US" sz="2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17DEF-B467-4DE7-86E1-37BD0C4B4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37" y="24352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</a:rPr>
              <a:t> 算 法 领 先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</a:rPr>
              <a:t> 灵 活 易 用</a:t>
            </a:r>
            <a:endParaRPr lang="en-US" altLang="zh-CN" sz="32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3200">
                <a:solidFill>
                  <a:schemeClr val="bg1"/>
                </a:solidFill>
              </a:rPr>
              <a:t> 服 务 稳 定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5349EF8-91F7-444B-9F69-365DC17EDCC2}"/>
              </a:ext>
            </a:extLst>
          </p:cNvPr>
          <p:cNvSpPr txBox="1">
            <a:spLocks/>
          </p:cNvSpPr>
          <p:nvPr/>
        </p:nvSpPr>
        <p:spPr>
          <a:xfrm>
            <a:off x="990600" y="460376"/>
            <a:ext cx="10429875" cy="103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智能价值</a:t>
            </a:r>
            <a:endParaRPr lang="zh-CN" altLang="en-US"/>
          </a:p>
        </p:txBody>
      </p:sp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E0A427D8-E4E8-434E-A916-55BCA5E95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8175" y="5775324"/>
            <a:ext cx="622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8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689</Words>
  <Application>Microsoft Office PowerPoint</Application>
  <PresentationFormat>宽屏</PresentationFormat>
  <Paragraphs>79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微软雅黑</vt:lpstr>
      <vt:lpstr>微软雅黑 Light</vt:lpstr>
      <vt:lpstr>Arial</vt:lpstr>
      <vt:lpstr>Office 主题​​</vt:lpstr>
      <vt:lpstr>Art Platform</vt:lpstr>
      <vt:lpstr>核心价值——高效性</vt:lpstr>
      <vt:lpstr>核心价值——便捷性</vt:lpstr>
      <vt:lpstr>核心价值——简易性</vt:lpstr>
      <vt:lpstr>优先级一</vt:lpstr>
      <vt:lpstr>优先级二</vt:lpstr>
      <vt:lpstr>次优先级</vt:lpstr>
      <vt:lpstr>                                   ——  通  用  物  体  和  场  景  识  别</vt:lpstr>
      <vt:lpstr>                                   ——  人 流 量 统 计</vt:lpstr>
      <vt:lpstr>                                   ——  交 通 态 势</vt:lpstr>
      <vt:lpstr>用户画像——莹莹</vt:lpstr>
      <vt:lpstr>用户场景与需求</vt:lpstr>
      <vt:lpstr>用户画像——天天</vt:lpstr>
      <vt:lpstr>用户场景与需求</vt:lpstr>
      <vt:lpstr>原型关键页面一</vt:lpstr>
      <vt:lpstr>原型关键页面二</vt:lpstr>
      <vt:lpstr>API 运用一</vt:lpstr>
      <vt:lpstr>API 运用二</vt:lpstr>
      <vt:lpstr>产品使用可行性</vt:lpstr>
      <vt:lpstr>Art Platform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Platform</dc:title>
  <dc:creator>谢 依希</dc:creator>
  <cp:lastModifiedBy>谢 依希</cp:lastModifiedBy>
  <cp:revision>21</cp:revision>
  <dcterms:created xsi:type="dcterms:W3CDTF">2020-07-16T14:08:00Z</dcterms:created>
  <dcterms:modified xsi:type="dcterms:W3CDTF">2020-07-18T15:58:54Z</dcterms:modified>
</cp:coreProperties>
</file>